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200B31C-6C7B-4A74-AC93-5BDAEBBF92E8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408858-B5D0-4E35-BB13-E6418F839421}" type="datetimeFigureOut">
              <a:rPr lang="ru-RU" smtClean="0"/>
              <a:t>05.05.2015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Профессиональное общение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8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Правила эффективной коммуникации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Основное  </a:t>
            </a:r>
            <a:r>
              <a:rPr lang="ru-RU" b="1" dirty="0"/>
              <a:t>правило.  </a:t>
            </a:r>
            <a:r>
              <a:rPr lang="ru-RU" dirty="0"/>
              <a:t>Нельзя  приступать  к  </a:t>
            </a:r>
            <a:r>
              <a:rPr lang="ru-RU" dirty="0" smtClean="0"/>
              <a:t>сообщению </a:t>
            </a:r>
            <a:r>
              <a:rPr lang="ru-RU" dirty="0"/>
              <a:t>идеи, если она не понятна самому себе. </a:t>
            </a:r>
            <a:endParaRPr lang="ru-RU" dirty="0" smtClean="0"/>
          </a:p>
          <a:p>
            <a:r>
              <a:rPr lang="ru-RU" b="1" dirty="0" smtClean="0"/>
              <a:t>Правило </a:t>
            </a:r>
            <a:r>
              <a:rPr lang="ru-RU" b="1" dirty="0"/>
              <a:t>«постоянной готовности к </a:t>
            </a:r>
            <a:r>
              <a:rPr lang="ru-RU" b="1" dirty="0" smtClean="0"/>
              <a:t>непониманию</a:t>
            </a:r>
            <a:r>
              <a:rPr lang="ru-RU" b="1" dirty="0"/>
              <a:t>» </a:t>
            </a:r>
            <a:r>
              <a:rPr lang="ru-RU" dirty="0"/>
              <a:t>и допущения за исполнителями «права </a:t>
            </a:r>
            <a:r>
              <a:rPr lang="ru-RU" dirty="0" smtClean="0"/>
              <a:t>на непонимание</a:t>
            </a:r>
            <a:r>
              <a:rPr lang="ru-RU" dirty="0"/>
              <a:t>».  Будьте  готовы  дать  </a:t>
            </a:r>
            <a:r>
              <a:rPr lang="ru-RU" dirty="0" smtClean="0"/>
              <a:t>дополнительные </a:t>
            </a:r>
            <a:r>
              <a:rPr lang="ru-RU" dirty="0"/>
              <a:t>разъяснения. </a:t>
            </a:r>
            <a:endParaRPr lang="ru-RU" dirty="0" smtClean="0"/>
          </a:p>
          <a:p>
            <a:r>
              <a:rPr lang="ru-RU" b="1" dirty="0" smtClean="0"/>
              <a:t>Правило  </a:t>
            </a:r>
            <a:r>
              <a:rPr lang="ru-RU" b="1" dirty="0"/>
              <a:t>конкретности.  </a:t>
            </a:r>
            <a:r>
              <a:rPr lang="ru-RU" dirty="0"/>
              <a:t>Следует  избегать </a:t>
            </a:r>
            <a:r>
              <a:rPr lang="ru-RU" dirty="0" smtClean="0"/>
              <a:t>неопределенных</a:t>
            </a:r>
            <a:r>
              <a:rPr lang="ru-RU" dirty="0"/>
              <a:t>,  двусмысленных,  расплывчатых </a:t>
            </a:r>
            <a:r>
              <a:rPr lang="ru-RU" dirty="0" smtClean="0"/>
              <a:t> выражений </a:t>
            </a:r>
            <a:r>
              <a:rPr lang="ru-RU" dirty="0"/>
              <a:t>и слов, а без необходимости не </a:t>
            </a:r>
            <a:r>
              <a:rPr lang="ru-RU" dirty="0" smtClean="0"/>
              <a:t>пользоваться  </a:t>
            </a:r>
            <a:r>
              <a:rPr lang="ru-RU" dirty="0"/>
              <a:t>незнакомыми  или  узкоспециальными </a:t>
            </a:r>
            <a:r>
              <a:rPr lang="ru-RU" dirty="0" smtClean="0"/>
              <a:t>терминами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Правило </a:t>
            </a:r>
            <a:r>
              <a:rPr lang="ru-RU" b="1" dirty="0"/>
              <a:t>контроля за невербальными </a:t>
            </a:r>
            <a:r>
              <a:rPr lang="ru-RU" b="1" dirty="0" smtClean="0"/>
              <a:t>сигналами</a:t>
            </a:r>
            <a:r>
              <a:rPr lang="ru-RU" b="1" dirty="0"/>
              <a:t>.</a:t>
            </a:r>
            <a:r>
              <a:rPr lang="ru-RU" dirty="0"/>
              <a:t> Недостаточно контролировать только свою </a:t>
            </a:r>
            <a:r>
              <a:rPr lang="ru-RU" dirty="0" smtClean="0"/>
              <a:t>речь </a:t>
            </a:r>
            <a:r>
              <a:rPr lang="ru-RU" dirty="0"/>
              <a:t>и содержание сообщения. Необходим </a:t>
            </a:r>
            <a:r>
              <a:rPr lang="ru-RU" dirty="0" smtClean="0"/>
              <a:t>контроль  за мимикой</a:t>
            </a:r>
            <a:r>
              <a:rPr lang="ru-RU" dirty="0"/>
              <a:t>, </a:t>
            </a:r>
            <a:r>
              <a:rPr lang="ru-RU" dirty="0" smtClean="0"/>
              <a:t>жестами</a:t>
            </a:r>
            <a:r>
              <a:rPr lang="ru-RU" dirty="0"/>
              <a:t>,  интонацией,  позой.  </a:t>
            </a:r>
          </a:p>
        </p:txBody>
      </p:sp>
    </p:spTree>
    <p:extLst>
      <p:ext uri="{BB962C8B-B14F-4D97-AF65-F5344CB8AC3E}">
        <p14:creationId xmlns:p14="http://schemas.microsoft.com/office/powerpoint/2010/main" val="3289162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Правила эффективной коммуникации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Правило </a:t>
            </a:r>
            <a:r>
              <a:rPr lang="ru-RU" b="1" dirty="0"/>
              <a:t>адресата.</a:t>
            </a:r>
            <a:r>
              <a:rPr lang="ru-RU" dirty="0"/>
              <a:t> Формулируйте свое </a:t>
            </a:r>
            <a:r>
              <a:rPr lang="ru-RU" dirty="0" smtClean="0"/>
              <a:t>сообщение </a:t>
            </a:r>
            <a:r>
              <a:rPr lang="ru-RU" dirty="0"/>
              <a:t>«на языке собеседника», т.е. учитывайте его </a:t>
            </a:r>
            <a:r>
              <a:rPr lang="ru-RU" dirty="0" smtClean="0"/>
              <a:t>жизненный </a:t>
            </a:r>
            <a:r>
              <a:rPr lang="ru-RU" dirty="0"/>
              <a:t>и профессиональный опыт, индивидуальные особенности, культурно-образовательный </a:t>
            </a:r>
            <a:r>
              <a:rPr lang="ru-RU" dirty="0" smtClean="0"/>
              <a:t>уровень</a:t>
            </a:r>
            <a:r>
              <a:rPr lang="ru-RU" dirty="0"/>
              <a:t>, его ценности и интересы. </a:t>
            </a:r>
            <a:endParaRPr lang="ru-RU" dirty="0" smtClean="0"/>
          </a:p>
          <a:p>
            <a:r>
              <a:rPr lang="ru-RU" dirty="0" smtClean="0"/>
              <a:t>Правило  </a:t>
            </a:r>
            <a:r>
              <a:rPr lang="ru-RU" dirty="0"/>
              <a:t>«собственной  неправоты».  </a:t>
            </a:r>
            <a:r>
              <a:rPr lang="ru-RU" dirty="0" smtClean="0"/>
              <a:t>При коммуникации  </a:t>
            </a:r>
            <a:r>
              <a:rPr lang="ru-RU" dirty="0"/>
              <a:t>всегда необходимо допускать,  </a:t>
            </a:r>
            <a:r>
              <a:rPr lang="ru-RU" dirty="0" smtClean="0"/>
              <a:t>что личная </a:t>
            </a:r>
            <a:r>
              <a:rPr lang="ru-RU" dirty="0"/>
              <a:t>точка зрения может быть неправильной. </a:t>
            </a:r>
          </a:p>
          <a:p>
            <a:r>
              <a:rPr lang="ru-RU" b="1" dirty="0" smtClean="0"/>
              <a:t>Правило </a:t>
            </a:r>
            <a:r>
              <a:rPr lang="ru-RU" b="1" dirty="0"/>
              <a:t>«места и времени». </a:t>
            </a:r>
            <a:r>
              <a:rPr lang="ru-RU" dirty="0" smtClean="0"/>
              <a:t>Эффективность любого </a:t>
            </a:r>
            <a:r>
              <a:rPr lang="ru-RU" dirty="0"/>
              <a:t>сообщения, а в особенности </a:t>
            </a:r>
            <a:r>
              <a:rPr lang="ru-RU" dirty="0" smtClean="0"/>
              <a:t>руководящего  </a:t>
            </a:r>
            <a:r>
              <a:rPr lang="ru-RU" dirty="0"/>
              <a:t>распоряжения,  резко  возрастает  в  случае  </a:t>
            </a:r>
            <a:r>
              <a:rPr lang="ru-RU" dirty="0" smtClean="0"/>
              <a:t>его своевременности </a:t>
            </a:r>
            <a:r>
              <a:rPr lang="ru-RU" dirty="0"/>
              <a:t>и выбора наиболее </a:t>
            </a:r>
            <a:r>
              <a:rPr lang="ru-RU" dirty="0" smtClean="0"/>
              <a:t>адекватной ситуации</a:t>
            </a:r>
            <a:r>
              <a:rPr lang="ru-RU" dirty="0"/>
              <a:t>, обстановки, в которой оно реализуется.</a:t>
            </a:r>
          </a:p>
          <a:p>
            <a:r>
              <a:rPr lang="ru-RU" b="1" dirty="0" smtClean="0"/>
              <a:t>Правило  </a:t>
            </a:r>
            <a:r>
              <a:rPr lang="ru-RU" b="1" dirty="0"/>
              <a:t>открытости  </a:t>
            </a:r>
            <a:r>
              <a:rPr lang="ru-RU" dirty="0"/>
              <a:t>означает  </a:t>
            </a:r>
            <a:r>
              <a:rPr lang="ru-RU" dirty="0" smtClean="0"/>
              <a:t>готовность к  </a:t>
            </a:r>
            <a:r>
              <a:rPr lang="ru-RU" dirty="0"/>
              <a:t>пересмотру  своей  точки  зрения  под  </a:t>
            </a:r>
            <a:r>
              <a:rPr lang="ru-RU" dirty="0" smtClean="0"/>
              <a:t>влиянием вновь </a:t>
            </a:r>
            <a:r>
              <a:rPr lang="ru-RU" dirty="0"/>
              <a:t>открывающихся обстоятельств, а также </a:t>
            </a:r>
            <a:r>
              <a:rPr lang="ru-RU" dirty="0" smtClean="0"/>
              <a:t>способность </a:t>
            </a:r>
            <a:r>
              <a:rPr lang="ru-RU" dirty="0"/>
              <a:t>принимать и учитывать точку зрения </a:t>
            </a:r>
            <a:r>
              <a:rPr lang="ru-RU" dirty="0" smtClean="0"/>
              <a:t>собеседника.</a:t>
            </a:r>
          </a:p>
          <a:p>
            <a:r>
              <a:rPr lang="ru-RU" b="1" dirty="0" smtClean="0"/>
              <a:t>Правило </a:t>
            </a:r>
            <a:r>
              <a:rPr lang="ru-RU" b="1" dirty="0"/>
              <a:t>активного и конструктивного </a:t>
            </a:r>
            <a:r>
              <a:rPr lang="ru-RU" b="1" dirty="0" smtClean="0"/>
              <a:t>слушания</a:t>
            </a:r>
            <a:r>
              <a:rPr lang="ru-RU" dirty="0" smtClean="0"/>
              <a:t> </a:t>
            </a:r>
            <a:r>
              <a:rPr lang="ru-RU" dirty="0"/>
              <a:t>– одно из основных условий эффективных </a:t>
            </a:r>
            <a:r>
              <a:rPr lang="ru-RU" dirty="0" smtClean="0"/>
              <a:t>коммуникаций</a:t>
            </a:r>
            <a:r>
              <a:rPr lang="ru-RU" dirty="0"/>
              <a:t>. </a:t>
            </a:r>
            <a:r>
              <a:rPr lang="ru-RU" dirty="0" smtClean="0"/>
              <a:t>Важен </a:t>
            </a:r>
            <a:r>
              <a:rPr lang="ru-RU" dirty="0"/>
              <a:t>момент </a:t>
            </a:r>
            <a:r>
              <a:rPr lang="ru-RU" dirty="0" smtClean="0"/>
              <a:t>обратной  </a:t>
            </a:r>
            <a:r>
              <a:rPr lang="ru-RU" dirty="0"/>
              <a:t>связи,  когда  у  собеседника  </a:t>
            </a:r>
            <a:r>
              <a:rPr lang="ru-RU" dirty="0" smtClean="0"/>
              <a:t>создается впечатление</a:t>
            </a:r>
            <a:r>
              <a:rPr lang="ru-RU" dirty="0"/>
              <a:t>,  что он  говорит </a:t>
            </a:r>
            <a:r>
              <a:rPr lang="ru-RU" dirty="0" smtClean="0"/>
              <a:t>с понимающим собеседником . Формула «правильно ли понял (а), что….»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272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Основные формы делового общения: деловая беседа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7620000" cy="4988024"/>
          </a:xfrm>
        </p:spPr>
        <p:txBody>
          <a:bodyPr>
            <a:normAutofit fontScale="77500" lnSpcReduction="20000"/>
          </a:bodyPr>
          <a:lstStyle/>
          <a:p>
            <a:pPr marL="114300" indent="0">
              <a:buNone/>
            </a:pPr>
            <a:r>
              <a:rPr lang="ru-RU" b="1" dirty="0" smtClean="0"/>
              <a:t>Первый </a:t>
            </a:r>
            <a:r>
              <a:rPr lang="ru-RU" b="1" dirty="0"/>
              <a:t>этап </a:t>
            </a:r>
            <a:r>
              <a:rPr lang="ru-RU" dirty="0"/>
              <a:t>– начало </a:t>
            </a:r>
            <a:r>
              <a:rPr lang="ru-RU" dirty="0" smtClean="0"/>
              <a:t>беседы (контакт  </a:t>
            </a:r>
            <a:r>
              <a:rPr lang="ru-RU" dirty="0"/>
              <a:t>с  собеседником, </a:t>
            </a:r>
            <a:r>
              <a:rPr lang="ru-RU" dirty="0" smtClean="0"/>
              <a:t> создаем </a:t>
            </a:r>
            <a:r>
              <a:rPr lang="ru-RU" dirty="0"/>
              <a:t>приятную рабочую атмосферу, </a:t>
            </a:r>
            <a:r>
              <a:rPr lang="ru-RU" dirty="0" smtClean="0"/>
              <a:t>пробуждаем </a:t>
            </a:r>
            <a:r>
              <a:rPr lang="ru-RU" dirty="0"/>
              <a:t>интерес к разговору и одновременно </a:t>
            </a:r>
            <a:r>
              <a:rPr lang="ru-RU" dirty="0" smtClean="0"/>
              <a:t>показываем</a:t>
            </a:r>
            <a:r>
              <a:rPr lang="ru-RU" dirty="0"/>
              <a:t>, в чьих руках будет управление </a:t>
            </a:r>
            <a:r>
              <a:rPr lang="ru-RU" dirty="0" smtClean="0"/>
              <a:t>происходящим)</a:t>
            </a:r>
            <a:endParaRPr lang="ru-RU" dirty="0"/>
          </a:p>
          <a:p>
            <a:r>
              <a:rPr lang="ru-RU" dirty="0" smtClean="0"/>
              <a:t>точное </a:t>
            </a:r>
            <a:r>
              <a:rPr lang="ru-RU" dirty="0"/>
              <a:t>описание целей беседы; 	</a:t>
            </a:r>
          </a:p>
          <a:p>
            <a:r>
              <a:rPr lang="ru-RU" dirty="0"/>
              <a:t>взаимное представление собеседников; 	</a:t>
            </a:r>
          </a:p>
          <a:p>
            <a:r>
              <a:rPr lang="ru-RU" dirty="0"/>
              <a:t>название темы; 	</a:t>
            </a:r>
          </a:p>
          <a:p>
            <a:r>
              <a:rPr lang="ru-RU" dirty="0"/>
              <a:t>представление лица, ведущего беседу; 	</a:t>
            </a:r>
          </a:p>
          <a:p>
            <a:r>
              <a:rPr lang="ru-RU" dirty="0"/>
              <a:t>объявление последовательности </a:t>
            </a:r>
            <a:r>
              <a:rPr lang="ru-RU" dirty="0" smtClean="0"/>
              <a:t>рассмотрения </a:t>
            </a:r>
            <a:r>
              <a:rPr lang="ru-RU" dirty="0"/>
              <a:t>вопросов.</a:t>
            </a:r>
          </a:p>
          <a:p>
            <a:pPr marL="114300" indent="0">
              <a:buNone/>
            </a:pPr>
            <a:r>
              <a:rPr lang="ru-RU" b="1" dirty="0" smtClean="0"/>
              <a:t>Второй  </a:t>
            </a:r>
            <a:r>
              <a:rPr lang="ru-RU" b="1" dirty="0"/>
              <a:t>этап  </a:t>
            </a:r>
            <a:r>
              <a:rPr lang="ru-RU" dirty="0"/>
              <a:t>деловой  беседы  –  передача </a:t>
            </a:r>
            <a:r>
              <a:rPr lang="ru-RU" dirty="0" smtClean="0"/>
              <a:t>информации.</a:t>
            </a:r>
          </a:p>
          <a:p>
            <a:r>
              <a:rPr lang="ru-RU" dirty="0" smtClean="0"/>
              <a:t>понять </a:t>
            </a:r>
            <a:r>
              <a:rPr lang="ru-RU" dirty="0"/>
              <a:t>мотивы и </a:t>
            </a:r>
            <a:r>
              <a:rPr lang="ru-RU" dirty="0" smtClean="0"/>
              <a:t>цели </a:t>
            </a:r>
            <a:r>
              <a:rPr lang="ru-RU" dirty="0"/>
              <a:t>собеседника, его запросы и пожелания. </a:t>
            </a:r>
            <a:endParaRPr lang="ru-RU" dirty="0" smtClean="0"/>
          </a:p>
          <a:p>
            <a:r>
              <a:rPr lang="ru-RU" dirty="0" smtClean="0"/>
              <a:t>внимание </a:t>
            </a:r>
            <a:r>
              <a:rPr lang="ru-RU" dirty="0"/>
              <a:t>к собеседнику </a:t>
            </a:r>
            <a:endParaRPr lang="ru-RU" dirty="0" smtClean="0"/>
          </a:p>
          <a:p>
            <a:r>
              <a:rPr lang="ru-RU" dirty="0"/>
              <a:t>г</a:t>
            </a:r>
            <a:r>
              <a:rPr lang="ru-RU" dirty="0" smtClean="0"/>
              <a:t>рамотно </a:t>
            </a:r>
            <a:r>
              <a:rPr lang="ru-RU" dirty="0"/>
              <a:t>организованное выступление </a:t>
            </a:r>
            <a:r>
              <a:rPr lang="ru-RU" dirty="0" smtClean="0"/>
              <a:t> (изменяйте </a:t>
            </a:r>
            <a:r>
              <a:rPr lang="ru-RU" dirty="0"/>
              <a:t>тон </a:t>
            </a:r>
            <a:r>
              <a:rPr lang="ru-RU" dirty="0" smtClean="0"/>
              <a:t>голоса, изменяйте  </a:t>
            </a:r>
            <a:r>
              <a:rPr lang="ru-RU" dirty="0"/>
              <a:t>темп </a:t>
            </a:r>
            <a:r>
              <a:rPr lang="ru-RU" dirty="0" smtClean="0"/>
              <a:t>речи, делайте паузу до </a:t>
            </a:r>
            <a:r>
              <a:rPr lang="ru-RU" dirty="0"/>
              <a:t>и после важной </a:t>
            </a:r>
            <a:r>
              <a:rPr lang="ru-RU" dirty="0" smtClean="0"/>
              <a:t>мысли, регулируйте  </a:t>
            </a:r>
            <a:r>
              <a:rPr lang="ru-RU" dirty="0"/>
              <a:t>громкость  </a:t>
            </a:r>
            <a:r>
              <a:rPr lang="ru-RU" dirty="0" smtClean="0"/>
              <a:t>речи)</a:t>
            </a:r>
          </a:p>
          <a:p>
            <a:pPr marL="114300" indent="0">
              <a:buNone/>
            </a:pPr>
            <a:r>
              <a:rPr lang="ru-RU" sz="2400" b="1" dirty="0"/>
              <a:t>Третий этап</a:t>
            </a:r>
            <a:r>
              <a:rPr lang="ru-RU" sz="2400" dirty="0"/>
              <a:t> – аргументация (требует профессиональных знаний  и  общей  эрудиции,  концентрации  внимания,  выдержки,  решительности  и  корректности.)</a:t>
            </a:r>
          </a:p>
          <a:p>
            <a:r>
              <a:rPr lang="ru-RU" sz="2400" dirty="0"/>
              <a:t>тезис, аргументы, демонстрация.</a:t>
            </a:r>
          </a:p>
          <a:p>
            <a:r>
              <a:rPr lang="ru-RU" sz="2400" dirty="0"/>
              <a:t>не спешить говорить «нет» аргументам партнера.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64660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Основные формы делового общения: деловая беседа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7620000" cy="4800600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ru-RU" sz="1900" b="1" dirty="0" smtClean="0"/>
              <a:t>Четвертый </a:t>
            </a:r>
            <a:r>
              <a:rPr lang="ru-RU" sz="1900" b="1" dirty="0"/>
              <a:t>этап деловой беседы </a:t>
            </a:r>
            <a:r>
              <a:rPr lang="ru-RU" sz="1900" dirty="0"/>
              <a:t>– </a:t>
            </a:r>
            <a:r>
              <a:rPr lang="ru-RU" sz="1900" dirty="0" smtClean="0"/>
              <a:t>опровержение </a:t>
            </a:r>
            <a:r>
              <a:rPr lang="ru-RU" sz="1900" dirty="0"/>
              <a:t>доводов собеседника или </a:t>
            </a:r>
            <a:r>
              <a:rPr lang="ru-RU" sz="1900" dirty="0" smtClean="0"/>
              <a:t>нейтрализация </a:t>
            </a:r>
            <a:r>
              <a:rPr lang="ru-RU" sz="1900" dirty="0"/>
              <a:t>его замечаний. </a:t>
            </a:r>
            <a:r>
              <a:rPr lang="ru-RU" sz="1900" dirty="0" smtClean="0"/>
              <a:t>Даже после блестящей аргументации могут остаться возражения</a:t>
            </a:r>
          </a:p>
          <a:p>
            <a:pPr marL="114300" indent="0">
              <a:buNone/>
            </a:pPr>
            <a:r>
              <a:rPr lang="ru-RU" sz="1900" b="1" dirty="0" smtClean="0"/>
              <a:t>Пятый  </a:t>
            </a:r>
            <a:r>
              <a:rPr lang="ru-RU" sz="1900" b="1" dirty="0"/>
              <a:t>этап</a:t>
            </a:r>
            <a:r>
              <a:rPr lang="ru-RU" sz="1900" dirty="0"/>
              <a:t>  деловой  беседы  –  принятие </a:t>
            </a:r>
            <a:r>
              <a:rPr lang="ru-RU" sz="1900" dirty="0" smtClean="0"/>
              <a:t>решения</a:t>
            </a:r>
            <a:r>
              <a:rPr lang="ru-RU" sz="1900" dirty="0"/>
              <a:t>. </a:t>
            </a:r>
            <a:r>
              <a:rPr lang="ru-RU" sz="1900" dirty="0" smtClean="0"/>
              <a:t>Закрепление </a:t>
            </a:r>
            <a:r>
              <a:rPr lang="ru-RU" sz="1900" dirty="0"/>
              <a:t>и </a:t>
            </a:r>
            <a:r>
              <a:rPr lang="ru-RU" sz="1900" dirty="0" smtClean="0"/>
              <a:t>подтверждение </a:t>
            </a:r>
            <a:r>
              <a:rPr lang="ru-RU" sz="1900" dirty="0"/>
              <a:t>тех позиций, которые приняты и </a:t>
            </a:r>
            <a:r>
              <a:rPr lang="ru-RU" sz="1900" dirty="0" smtClean="0"/>
              <a:t>одобрены </a:t>
            </a:r>
            <a:r>
              <a:rPr lang="ru-RU" sz="1900" dirty="0"/>
              <a:t>собеседником, </a:t>
            </a:r>
            <a:r>
              <a:rPr lang="ru-RU" sz="1900" dirty="0" smtClean="0"/>
              <a:t>налаживание связи для </a:t>
            </a:r>
            <a:r>
              <a:rPr lang="ru-RU" sz="1900" dirty="0"/>
              <a:t>дальнейшего сотрудничества</a:t>
            </a:r>
            <a:r>
              <a:rPr lang="ru-RU" sz="1900" dirty="0" smtClean="0"/>
              <a:t>.</a:t>
            </a:r>
          </a:p>
          <a:p>
            <a:pPr marL="114300" indent="0">
              <a:buNone/>
            </a:pPr>
            <a:r>
              <a:rPr lang="ru-RU" sz="1900" dirty="0" smtClean="0"/>
              <a:t>Важно закончить беседу в </a:t>
            </a:r>
            <a:r>
              <a:rPr lang="ru-RU" sz="1900" dirty="0"/>
              <a:t>нужный момент - </a:t>
            </a:r>
            <a:r>
              <a:rPr lang="ru-RU" sz="1900" dirty="0" smtClean="0"/>
              <a:t>поблагодарите  </a:t>
            </a:r>
            <a:r>
              <a:rPr lang="ru-RU" sz="1900" dirty="0"/>
              <a:t>собеседника,  поздравьте  его  с </a:t>
            </a:r>
            <a:r>
              <a:rPr lang="ru-RU" sz="1900" dirty="0" smtClean="0"/>
              <a:t>разумным </a:t>
            </a:r>
            <a:r>
              <a:rPr lang="ru-RU" sz="1900" dirty="0"/>
              <a:t>решением</a:t>
            </a:r>
            <a:r>
              <a:rPr lang="ru-RU" sz="1900" dirty="0" smtClean="0"/>
              <a:t>.</a:t>
            </a:r>
          </a:p>
          <a:p>
            <a:pPr marL="114300" indent="0">
              <a:buNone/>
            </a:pPr>
            <a:endParaRPr lang="ru-RU" sz="1900" dirty="0"/>
          </a:p>
          <a:p>
            <a:pPr marL="114300" indent="0">
              <a:buNone/>
            </a:pPr>
            <a:r>
              <a:rPr lang="ru-RU" sz="1900" dirty="0"/>
              <a:t> </a:t>
            </a:r>
            <a:r>
              <a:rPr lang="ru-RU" sz="1900" b="1" dirty="0" smtClean="0"/>
              <a:t>Эффективность беседы:</a:t>
            </a:r>
          </a:p>
          <a:p>
            <a:pPr marL="114300" indent="0">
              <a:buNone/>
            </a:pPr>
            <a:r>
              <a:rPr lang="ru-RU" sz="1900" dirty="0" smtClean="0"/>
              <a:t>1. Были </a:t>
            </a:r>
            <a:r>
              <a:rPr lang="ru-RU" sz="1900" dirty="0"/>
              <a:t>ли решены поставленные задачи</a:t>
            </a:r>
            <a:r>
              <a:rPr lang="ru-RU" sz="1900" dirty="0" smtClean="0"/>
              <a:t>?</a:t>
            </a:r>
          </a:p>
          <a:p>
            <a:pPr marL="114300" indent="0">
              <a:buNone/>
            </a:pPr>
            <a:r>
              <a:rPr lang="ru-RU" sz="1900" dirty="0" smtClean="0"/>
              <a:t> 2. Был  </a:t>
            </a:r>
            <a:r>
              <a:rPr lang="ru-RU" sz="1900" dirty="0"/>
              <a:t>ли  соблюден  запланированный  </a:t>
            </a:r>
            <a:r>
              <a:rPr lang="ru-RU" sz="1900" dirty="0" smtClean="0"/>
              <a:t>регламент</a:t>
            </a:r>
            <a:r>
              <a:rPr lang="ru-RU" sz="1900" dirty="0"/>
              <a:t>?</a:t>
            </a:r>
          </a:p>
          <a:p>
            <a:pPr marL="114300" indent="0">
              <a:buNone/>
            </a:pPr>
            <a:r>
              <a:rPr lang="ru-RU" sz="1900" dirty="0" smtClean="0"/>
              <a:t>3. Остались </a:t>
            </a:r>
            <a:r>
              <a:rPr lang="ru-RU" sz="1900" dirty="0"/>
              <a:t>ли  </a:t>
            </a:r>
            <a:r>
              <a:rPr lang="ru-RU" sz="1900" dirty="0" smtClean="0"/>
              <a:t>возможности </a:t>
            </a:r>
            <a:r>
              <a:rPr lang="ru-RU" sz="1900" dirty="0"/>
              <a:t>для следующих </a:t>
            </a:r>
            <a:r>
              <a:rPr lang="ru-RU" sz="1900" dirty="0" smtClean="0"/>
              <a:t>бесед?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749388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Основные формы делового общения: </a:t>
            </a:r>
            <a:r>
              <a:rPr lang="ru-RU" sz="4800" dirty="0" smtClean="0"/>
              <a:t>совещания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4 общих типа </a:t>
            </a:r>
            <a:r>
              <a:rPr lang="ru-RU" sz="4000" b="1" dirty="0" smtClean="0"/>
              <a:t>совещаний</a:t>
            </a:r>
            <a:r>
              <a:rPr lang="ru-RU" sz="4000" b="1" dirty="0"/>
              <a:t>:</a:t>
            </a:r>
          </a:p>
          <a:p>
            <a:r>
              <a:rPr lang="ru-RU" sz="4000" dirty="0" smtClean="0"/>
              <a:t> </a:t>
            </a:r>
            <a:r>
              <a:rPr lang="ru-RU" sz="4000" dirty="0"/>
              <a:t>информационные </a:t>
            </a:r>
            <a:r>
              <a:rPr lang="ru-RU" sz="1800" dirty="0"/>
              <a:t>(инструктаж </a:t>
            </a:r>
            <a:r>
              <a:rPr lang="ru-RU" sz="1800" dirty="0" smtClean="0"/>
              <a:t>работников</a:t>
            </a:r>
            <a:r>
              <a:rPr lang="ru-RU" sz="1800" dirty="0"/>
              <a:t>,  передача  </a:t>
            </a:r>
            <a:r>
              <a:rPr lang="ru-RU" sz="1800" dirty="0" smtClean="0"/>
              <a:t>распоряжений</a:t>
            </a:r>
            <a:r>
              <a:rPr lang="ru-RU" sz="1800" dirty="0"/>
              <a:t>,  указаний  и </a:t>
            </a:r>
            <a:r>
              <a:rPr lang="ru-RU" sz="1800" dirty="0" smtClean="0"/>
              <a:t>просто </a:t>
            </a:r>
            <a:r>
              <a:rPr lang="ru-RU" sz="1800" dirty="0"/>
              <a:t>информации);</a:t>
            </a:r>
          </a:p>
          <a:p>
            <a:r>
              <a:rPr lang="ru-RU" sz="4000" dirty="0"/>
              <a:t>- проблемные </a:t>
            </a:r>
            <a:r>
              <a:rPr lang="ru-RU" sz="1800" dirty="0"/>
              <a:t>(</a:t>
            </a:r>
            <a:r>
              <a:rPr lang="ru-RU" sz="1800" dirty="0"/>
              <a:t>обсуждение </a:t>
            </a:r>
            <a:r>
              <a:rPr lang="ru-RU" sz="1800" dirty="0"/>
              <a:t>значимых для организации вопросов, </a:t>
            </a:r>
            <a:r>
              <a:rPr lang="ru-RU" sz="1800" dirty="0"/>
              <a:t>решение возникших </a:t>
            </a:r>
            <a:r>
              <a:rPr lang="ru-RU" sz="1800" dirty="0"/>
              <a:t>проблем и </a:t>
            </a:r>
            <a:r>
              <a:rPr lang="ru-RU" sz="1800" dirty="0"/>
              <a:t>обмен </a:t>
            </a:r>
            <a:r>
              <a:rPr lang="ru-RU" sz="1800" dirty="0"/>
              <a:t>информацией); </a:t>
            </a:r>
          </a:p>
          <a:p>
            <a:r>
              <a:rPr lang="ru-RU" sz="4000" dirty="0"/>
              <a:t>- стратегические; </a:t>
            </a:r>
          </a:p>
          <a:p>
            <a:r>
              <a:rPr lang="ru-RU" sz="4000" dirty="0"/>
              <a:t>- финальные </a:t>
            </a:r>
            <a:r>
              <a:rPr lang="ru-RU" sz="1800" dirty="0"/>
              <a:t>(</a:t>
            </a:r>
            <a:r>
              <a:rPr lang="ru-RU" sz="1800" dirty="0" smtClean="0"/>
              <a:t>заслушивание  </a:t>
            </a:r>
            <a:r>
              <a:rPr lang="ru-RU" sz="1800" dirty="0"/>
              <a:t>отчетов  о  результатах  </a:t>
            </a:r>
            <a:r>
              <a:rPr lang="ru-RU" sz="1800" dirty="0" smtClean="0"/>
              <a:t>проделанной работы, оценка успехов).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0645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Основные формы делового общения: </a:t>
            </a:r>
            <a:r>
              <a:rPr lang="ru-RU" sz="4800" dirty="0" smtClean="0"/>
              <a:t>совещания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4 общих типа </a:t>
            </a:r>
            <a:r>
              <a:rPr lang="ru-RU" sz="4000" b="1" dirty="0" smtClean="0"/>
              <a:t>совещаний</a:t>
            </a:r>
            <a:r>
              <a:rPr lang="ru-RU" sz="4000" b="1" dirty="0"/>
              <a:t>:</a:t>
            </a:r>
          </a:p>
          <a:p>
            <a:r>
              <a:rPr lang="ru-RU" sz="4000" dirty="0"/>
              <a:t>- </a:t>
            </a:r>
            <a:r>
              <a:rPr lang="ru-RU" sz="4000" dirty="0" smtClean="0"/>
              <a:t>информационные </a:t>
            </a:r>
            <a:endParaRPr lang="ru-RU" sz="4000" dirty="0"/>
          </a:p>
          <a:p>
            <a:r>
              <a:rPr lang="ru-RU" sz="4000" dirty="0"/>
              <a:t>- проблемные; </a:t>
            </a:r>
          </a:p>
          <a:p>
            <a:r>
              <a:rPr lang="ru-RU" sz="4000" dirty="0"/>
              <a:t>- стратегические; </a:t>
            </a:r>
          </a:p>
          <a:p>
            <a:r>
              <a:rPr lang="ru-RU" sz="4000" dirty="0"/>
              <a:t>- финальные.</a:t>
            </a:r>
          </a:p>
        </p:txBody>
      </p:sp>
    </p:spTree>
    <p:extLst>
      <p:ext uri="{BB962C8B-B14F-4D97-AF65-F5344CB8AC3E}">
        <p14:creationId xmlns:p14="http://schemas.microsoft.com/office/powerpoint/2010/main" val="4853097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35</TotalTime>
  <Words>467</Words>
  <Application>Microsoft Office PowerPoint</Application>
  <PresentationFormat>Экран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Соседство</vt:lpstr>
      <vt:lpstr>Профессиональное общение</vt:lpstr>
      <vt:lpstr>Правила эффективной коммуникации</vt:lpstr>
      <vt:lpstr>Правила эффективной коммуникации</vt:lpstr>
      <vt:lpstr>Основные формы делового общения: деловая беседа</vt:lpstr>
      <vt:lpstr>Основные формы делового общения: деловая беседа</vt:lpstr>
      <vt:lpstr>Основные формы делового общения: совещания</vt:lpstr>
      <vt:lpstr>Основные формы делового общения: совещания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Профессиональное общение</dc:title>
  <dc:creator>Сергеева</dc:creator>
  <cp:lastModifiedBy>Сергеева</cp:lastModifiedBy>
  <cp:revision>4</cp:revision>
  <dcterms:created xsi:type="dcterms:W3CDTF">2015-05-04T21:46:40Z</dcterms:created>
  <dcterms:modified xsi:type="dcterms:W3CDTF">2015-05-04T22:22:35Z</dcterms:modified>
</cp:coreProperties>
</file>